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0" r:id="rId2"/>
    <p:sldId id="325" r:id="rId3"/>
    <p:sldId id="305" r:id="rId4"/>
    <p:sldId id="310" r:id="rId5"/>
    <p:sldId id="334" r:id="rId6"/>
    <p:sldId id="312" r:id="rId7"/>
    <p:sldId id="313" r:id="rId8"/>
    <p:sldId id="314" r:id="rId9"/>
    <p:sldId id="323" r:id="rId10"/>
    <p:sldId id="309" r:id="rId11"/>
    <p:sldId id="266" r:id="rId12"/>
    <p:sldId id="306" r:id="rId13"/>
    <p:sldId id="315" r:id="rId14"/>
    <p:sldId id="308" r:id="rId15"/>
    <p:sldId id="316" r:id="rId16"/>
    <p:sldId id="317" r:id="rId17"/>
    <p:sldId id="259" r:id="rId18"/>
    <p:sldId id="262" r:id="rId19"/>
    <p:sldId id="301" r:id="rId20"/>
    <p:sldId id="264" r:id="rId21"/>
    <p:sldId id="265" r:id="rId22"/>
    <p:sldId id="263" r:id="rId23"/>
    <p:sldId id="258" r:id="rId24"/>
    <p:sldId id="332" r:id="rId25"/>
    <p:sldId id="330" r:id="rId26"/>
    <p:sldId id="294" r:id="rId27"/>
    <p:sldId id="318" r:id="rId28"/>
    <p:sldId id="298" r:id="rId29"/>
  </p:sldIdLst>
  <p:sldSz cx="8299450" cy="6761163"/>
  <p:notesSz cx="7086600" cy="10210800"/>
  <p:defaultTextStyle>
    <a:defPPr>
      <a:defRPr lang="pt-PT"/>
    </a:defPPr>
    <a:lvl1pPr marL="0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0408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0816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1224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1632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52040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82448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12857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43265" algn="l" defTabSz="8608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>
          <p15:clr>
            <a:srgbClr val="A4A3A4"/>
          </p15:clr>
        </p15:guide>
        <p15:guide id="2" pos="26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Sa" initials="AS" lastIdx="1" clrIdx="0">
    <p:extLst>
      <p:ext uri="{19B8F6BF-5375-455C-9EA6-DF929625EA0E}">
        <p15:presenceInfo xmlns:p15="http://schemas.microsoft.com/office/powerpoint/2012/main" userId="Andre Sa" providerId="None"/>
      </p:ext>
    </p:extLst>
  </p:cmAuthor>
  <p:cmAuthor id="2" name="André Sá" initials="AS" lastIdx="0" clrIdx="1">
    <p:extLst>
      <p:ext uri="{19B8F6BF-5375-455C-9EA6-DF929625EA0E}">
        <p15:presenceInfo xmlns:p15="http://schemas.microsoft.com/office/powerpoint/2012/main" userId="André S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9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67" autoAdjust="0"/>
  </p:normalViewPr>
  <p:slideViewPr>
    <p:cSldViewPr>
      <p:cViewPr varScale="1">
        <p:scale>
          <a:sx n="68" d="100"/>
          <a:sy n="68" d="100"/>
        </p:scale>
        <p:origin x="1420" y="68"/>
      </p:cViewPr>
      <p:guideLst>
        <p:guide orient="horz" pos="2130"/>
        <p:guide pos="26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41B0E-7333-448A-A5D7-349D80042798}" type="datetimeFigureOut">
              <a:rPr lang="pt-PT" smtClean="0"/>
              <a:t>15/01/2018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1276350"/>
            <a:ext cx="4229100" cy="3446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8025" y="4913313"/>
            <a:ext cx="5670550" cy="4021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699625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14788" y="9699625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37200-2B16-44EF-A261-C9086EAB307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731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2459" y="2100343"/>
            <a:ext cx="7054533" cy="1449268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44918" y="3831326"/>
            <a:ext cx="5809615" cy="17278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1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2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82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1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43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994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951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462365" y="267629"/>
            <a:ext cx="1694471" cy="5690646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376071" y="267629"/>
            <a:ext cx="4947971" cy="5690646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14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879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600" y="4344674"/>
            <a:ext cx="7054533" cy="1342842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55600" y="2865670"/>
            <a:ext cx="7054533" cy="1479004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0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08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122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16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520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824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128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432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478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376070" y="1555694"/>
            <a:ext cx="3321220" cy="440258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835615" y="1555694"/>
            <a:ext cx="3321221" cy="440258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7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973" y="270760"/>
            <a:ext cx="7469505" cy="112686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14972" y="1513436"/>
            <a:ext cx="3667032" cy="630729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0408" indent="0">
              <a:buNone/>
              <a:defRPr sz="1900" b="1"/>
            </a:lvl2pPr>
            <a:lvl3pPr marL="860816" indent="0">
              <a:buNone/>
              <a:defRPr sz="1700" b="1"/>
            </a:lvl3pPr>
            <a:lvl4pPr marL="1291224" indent="0">
              <a:buNone/>
              <a:defRPr sz="1500" b="1"/>
            </a:lvl4pPr>
            <a:lvl5pPr marL="1721632" indent="0">
              <a:buNone/>
              <a:defRPr sz="1500" b="1"/>
            </a:lvl5pPr>
            <a:lvl6pPr marL="2152040" indent="0">
              <a:buNone/>
              <a:defRPr sz="1500" b="1"/>
            </a:lvl6pPr>
            <a:lvl7pPr marL="2582448" indent="0">
              <a:buNone/>
              <a:defRPr sz="1500" b="1"/>
            </a:lvl7pPr>
            <a:lvl8pPr marL="3012857" indent="0">
              <a:buNone/>
              <a:defRPr sz="1500" b="1"/>
            </a:lvl8pPr>
            <a:lvl9pPr marL="3443265" indent="0">
              <a:buNone/>
              <a:defRPr sz="15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14972" y="2144165"/>
            <a:ext cx="3667032" cy="389549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216006" y="1513436"/>
            <a:ext cx="3668472" cy="630729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0408" indent="0">
              <a:buNone/>
              <a:defRPr sz="1900" b="1"/>
            </a:lvl2pPr>
            <a:lvl3pPr marL="860816" indent="0">
              <a:buNone/>
              <a:defRPr sz="1700" b="1"/>
            </a:lvl3pPr>
            <a:lvl4pPr marL="1291224" indent="0">
              <a:buNone/>
              <a:defRPr sz="1500" b="1"/>
            </a:lvl4pPr>
            <a:lvl5pPr marL="1721632" indent="0">
              <a:buNone/>
              <a:defRPr sz="1500" b="1"/>
            </a:lvl5pPr>
            <a:lvl6pPr marL="2152040" indent="0">
              <a:buNone/>
              <a:defRPr sz="1500" b="1"/>
            </a:lvl6pPr>
            <a:lvl7pPr marL="2582448" indent="0">
              <a:buNone/>
              <a:defRPr sz="1500" b="1"/>
            </a:lvl7pPr>
            <a:lvl8pPr marL="3012857" indent="0">
              <a:buNone/>
              <a:defRPr sz="1500" b="1"/>
            </a:lvl8pPr>
            <a:lvl9pPr marL="3443265" indent="0">
              <a:buNone/>
              <a:defRPr sz="15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216006" y="2144165"/>
            <a:ext cx="3668472" cy="389549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721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16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615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973" y="269194"/>
            <a:ext cx="2730462" cy="114564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44855" y="269194"/>
            <a:ext cx="4639623" cy="577046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14973" y="1414837"/>
            <a:ext cx="2730462" cy="4624824"/>
          </a:xfrm>
        </p:spPr>
        <p:txBody>
          <a:bodyPr/>
          <a:lstStyle>
            <a:lvl1pPr marL="0" indent="0">
              <a:buNone/>
              <a:defRPr sz="1300"/>
            </a:lvl1pPr>
            <a:lvl2pPr marL="430408" indent="0">
              <a:buNone/>
              <a:defRPr sz="1100"/>
            </a:lvl2pPr>
            <a:lvl3pPr marL="860816" indent="0">
              <a:buNone/>
              <a:defRPr sz="900"/>
            </a:lvl3pPr>
            <a:lvl4pPr marL="1291224" indent="0">
              <a:buNone/>
              <a:defRPr sz="800"/>
            </a:lvl4pPr>
            <a:lvl5pPr marL="1721632" indent="0">
              <a:buNone/>
              <a:defRPr sz="800"/>
            </a:lvl5pPr>
            <a:lvl6pPr marL="2152040" indent="0">
              <a:buNone/>
              <a:defRPr sz="800"/>
            </a:lvl6pPr>
            <a:lvl7pPr marL="2582448" indent="0">
              <a:buNone/>
              <a:defRPr sz="800"/>
            </a:lvl7pPr>
            <a:lvl8pPr marL="3012857" indent="0">
              <a:buNone/>
              <a:defRPr sz="800"/>
            </a:lvl8pPr>
            <a:lvl9pPr marL="3443265" indent="0">
              <a:buNone/>
              <a:defRPr sz="8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13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6750" y="4732815"/>
            <a:ext cx="4979670" cy="55873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626750" y="604123"/>
            <a:ext cx="4979670" cy="4056698"/>
          </a:xfrm>
        </p:spPr>
        <p:txBody>
          <a:bodyPr/>
          <a:lstStyle>
            <a:lvl1pPr marL="0" indent="0">
              <a:buNone/>
              <a:defRPr sz="3000"/>
            </a:lvl1pPr>
            <a:lvl2pPr marL="430408" indent="0">
              <a:buNone/>
              <a:defRPr sz="2600"/>
            </a:lvl2pPr>
            <a:lvl3pPr marL="860816" indent="0">
              <a:buNone/>
              <a:defRPr sz="2300"/>
            </a:lvl3pPr>
            <a:lvl4pPr marL="1291224" indent="0">
              <a:buNone/>
              <a:defRPr sz="1900"/>
            </a:lvl4pPr>
            <a:lvl5pPr marL="1721632" indent="0">
              <a:buNone/>
              <a:defRPr sz="1900"/>
            </a:lvl5pPr>
            <a:lvl6pPr marL="2152040" indent="0">
              <a:buNone/>
              <a:defRPr sz="1900"/>
            </a:lvl6pPr>
            <a:lvl7pPr marL="2582448" indent="0">
              <a:buNone/>
              <a:defRPr sz="1900"/>
            </a:lvl7pPr>
            <a:lvl8pPr marL="3012857" indent="0">
              <a:buNone/>
              <a:defRPr sz="1900"/>
            </a:lvl8pPr>
            <a:lvl9pPr marL="3443265" indent="0">
              <a:buNone/>
              <a:defRPr sz="19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626750" y="5291550"/>
            <a:ext cx="4979670" cy="793497"/>
          </a:xfrm>
        </p:spPr>
        <p:txBody>
          <a:bodyPr/>
          <a:lstStyle>
            <a:lvl1pPr marL="0" indent="0">
              <a:buNone/>
              <a:defRPr sz="1300"/>
            </a:lvl1pPr>
            <a:lvl2pPr marL="430408" indent="0">
              <a:buNone/>
              <a:defRPr sz="1100"/>
            </a:lvl2pPr>
            <a:lvl3pPr marL="860816" indent="0">
              <a:buNone/>
              <a:defRPr sz="900"/>
            </a:lvl3pPr>
            <a:lvl4pPr marL="1291224" indent="0">
              <a:buNone/>
              <a:defRPr sz="800"/>
            </a:lvl4pPr>
            <a:lvl5pPr marL="1721632" indent="0">
              <a:buNone/>
              <a:defRPr sz="800"/>
            </a:lvl5pPr>
            <a:lvl6pPr marL="2152040" indent="0">
              <a:buNone/>
              <a:defRPr sz="800"/>
            </a:lvl6pPr>
            <a:lvl7pPr marL="2582448" indent="0">
              <a:buNone/>
              <a:defRPr sz="800"/>
            </a:lvl7pPr>
            <a:lvl8pPr marL="3012857" indent="0">
              <a:buNone/>
              <a:defRPr sz="800"/>
            </a:lvl8pPr>
            <a:lvl9pPr marL="3443265" indent="0">
              <a:buNone/>
              <a:defRPr sz="8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88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14973" y="270760"/>
            <a:ext cx="7469505" cy="1126860"/>
          </a:xfrm>
          <a:prstGeom prst="rect">
            <a:avLst/>
          </a:prstGeom>
        </p:spPr>
        <p:txBody>
          <a:bodyPr vert="horz" lIns="86082" tIns="43041" rIns="86082" bIns="43041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14973" y="1577605"/>
            <a:ext cx="7469505" cy="4462055"/>
          </a:xfrm>
          <a:prstGeom prst="rect">
            <a:avLst/>
          </a:prstGeom>
        </p:spPr>
        <p:txBody>
          <a:bodyPr vert="horz" lIns="86082" tIns="43041" rIns="86082" bIns="43041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14973" y="6266598"/>
            <a:ext cx="1936538" cy="359969"/>
          </a:xfrm>
          <a:prstGeom prst="rect">
            <a:avLst/>
          </a:prstGeom>
        </p:spPr>
        <p:txBody>
          <a:bodyPr vert="horz" lIns="86082" tIns="43041" rIns="86082" bIns="4304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8B247-ED84-4D2C-8775-995554BBF88E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835646" y="6266598"/>
            <a:ext cx="2628159" cy="359969"/>
          </a:xfrm>
          <a:prstGeom prst="rect">
            <a:avLst/>
          </a:prstGeom>
        </p:spPr>
        <p:txBody>
          <a:bodyPr vert="horz" lIns="86082" tIns="43041" rIns="86082" bIns="4304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5947939" y="6266598"/>
            <a:ext cx="1936538" cy="359969"/>
          </a:xfrm>
          <a:prstGeom prst="rect">
            <a:avLst/>
          </a:prstGeom>
        </p:spPr>
        <p:txBody>
          <a:bodyPr vert="horz" lIns="86082" tIns="43041" rIns="86082" bIns="4304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3D99-D38E-45A3-85F5-4C155014FB1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068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60816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2806" indent="-322806" algn="l" defTabSz="8608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9413" indent="-269005" algn="l" defTabSz="86081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020" indent="-215204" algn="l" defTabSz="8608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428" indent="-215204" algn="l" defTabSz="86081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6836" indent="-215204" algn="l" defTabSz="86081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7244" indent="-215204" algn="l" defTabSz="86081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53" indent="-215204" algn="l" defTabSz="86081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28061" indent="-215204" algn="l" defTabSz="86081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469" indent="-215204" algn="l" defTabSz="86081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0408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0816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224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1632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2040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2448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2857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265" algn="l" defTabSz="8608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10.pn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tif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3" y="1112979"/>
            <a:ext cx="4968552" cy="36641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F9F7E1-A814-4EA6-A8AD-DD29FE761395}"/>
              </a:ext>
            </a:extLst>
          </p:cNvPr>
          <p:cNvSpPr txBox="1"/>
          <p:nvPr/>
        </p:nvSpPr>
        <p:spPr>
          <a:xfrm>
            <a:off x="1485429" y="4826963"/>
            <a:ext cx="5400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900" b="1" dirty="0">
                <a:solidFill>
                  <a:srgbClr val="A69764"/>
                </a:solidFill>
              </a:rPr>
              <a:t>André Araújo e Sá</a:t>
            </a:r>
            <a:endParaRPr lang="pt-PT" sz="2900" b="1" i="1" dirty="0">
              <a:solidFill>
                <a:srgbClr val="A69764"/>
              </a:solidFill>
            </a:endParaRPr>
          </a:p>
          <a:p>
            <a:pPr algn="ctr"/>
            <a:r>
              <a:rPr lang="pt-PT" sz="2900" b="1" i="1" dirty="0">
                <a:solidFill>
                  <a:srgbClr val="A69764"/>
                </a:solidFill>
              </a:rPr>
              <a:t>Sales Manager</a:t>
            </a:r>
          </a:p>
        </p:txBody>
      </p:sp>
    </p:spTree>
    <p:extLst>
      <p:ext uri="{BB962C8B-B14F-4D97-AF65-F5344CB8AC3E}">
        <p14:creationId xmlns:p14="http://schemas.microsoft.com/office/powerpoint/2010/main" val="246766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9" y="21222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97297" y="359091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>
                <a:solidFill>
                  <a:srgbClr val="A69764"/>
                </a:solidFill>
              </a:rPr>
              <a:t>Prime </a:t>
            </a:r>
            <a:r>
              <a:rPr lang="pt-PT" sz="2400" i="1" dirty="0" err="1">
                <a:solidFill>
                  <a:srgbClr val="A69764"/>
                </a:solidFill>
              </a:rPr>
              <a:t>location</a:t>
            </a:r>
            <a:r>
              <a:rPr lang="pt-PT" sz="2400" i="1" dirty="0">
                <a:solidFill>
                  <a:srgbClr val="A69764"/>
                </a:solidFill>
              </a:rPr>
              <a:t>…	</a:t>
            </a:r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9" name="Picture 10" descr="BArra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Posição de Conteúdo 4" descr="Uma imagem com céu, exterior, água, natureza&#10;&#10;Descrição gerada com confiança muito alta">
            <a:extLst>
              <a:ext uri="{FF2B5EF4-FFF2-40B4-BE49-F238E27FC236}">
                <a16:creationId xmlns:a16="http://schemas.microsoft.com/office/drawing/2014/main" id="{36B58A40-4202-47F2-AFCE-ED6423677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6" y="1265153"/>
            <a:ext cx="7921177" cy="5040331"/>
          </a:xfrm>
        </p:spPr>
      </p:pic>
    </p:spTree>
    <p:extLst>
      <p:ext uri="{BB962C8B-B14F-4D97-AF65-F5344CB8AC3E}">
        <p14:creationId xmlns:p14="http://schemas.microsoft.com/office/powerpoint/2010/main" val="340410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10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1222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82" y="1076325"/>
            <a:ext cx="3905145" cy="258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36" y="3849536"/>
            <a:ext cx="3905145" cy="251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-6349" y="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/>
          </a:p>
          <a:p>
            <a:r>
              <a:rPr lang="en-US" sz="1800" i="1" dirty="0">
                <a:solidFill>
                  <a:srgbClr val="A69764"/>
                </a:solidFill>
              </a:rPr>
              <a:t>“ </a:t>
            </a:r>
            <a:r>
              <a:rPr lang="en-US" sz="2000" i="1" dirty="0">
                <a:solidFill>
                  <a:srgbClr val="A69764"/>
                </a:solidFill>
              </a:rPr>
              <a:t>The housekeeping staff is so wonderful… They really made me feel </a:t>
            </a:r>
          </a:p>
          <a:p>
            <a:r>
              <a:rPr lang="en-US" sz="2000" i="1" dirty="0">
                <a:solidFill>
                  <a:srgbClr val="A69764"/>
                </a:solidFill>
              </a:rPr>
              <a:t>welcome ‘Home’.” Diana Ross </a:t>
            </a:r>
            <a:r>
              <a:rPr lang="pt-PT" sz="2000" i="1" dirty="0">
                <a:solidFill>
                  <a:srgbClr val="A69764"/>
                </a:solidFill>
              </a:rPr>
              <a:t>					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72A40F-62F3-4D7F-82F2-A00D11795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9" y="3849537"/>
            <a:ext cx="3918771" cy="25160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CD8AF5-F807-4683-86FF-6158E48B7D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5" y="1076325"/>
            <a:ext cx="3905145" cy="26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7277" y="-141425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>
              <a:solidFill>
                <a:srgbClr val="A69764"/>
              </a:solidFill>
            </a:endParaRPr>
          </a:p>
          <a:p>
            <a:r>
              <a:rPr lang="en-US" sz="2200" i="1" dirty="0">
                <a:solidFill>
                  <a:srgbClr val="A69764"/>
                </a:solidFill>
              </a:rPr>
              <a:t>“We had a wonderful time – The service is superb.” </a:t>
            </a:r>
            <a:endParaRPr lang="en-US" sz="2200" dirty="0">
              <a:solidFill>
                <a:srgbClr val="A69764"/>
              </a:solidFill>
            </a:endParaRPr>
          </a:p>
          <a:p>
            <a:r>
              <a:rPr lang="pt-PT" sz="2200" i="1" dirty="0">
                <a:solidFill>
                  <a:srgbClr val="A69764"/>
                </a:solidFill>
              </a:rPr>
              <a:t>Joan </a:t>
            </a:r>
            <a:r>
              <a:rPr lang="pt-PT" sz="2200" i="1" dirty="0" err="1">
                <a:solidFill>
                  <a:srgbClr val="A69764"/>
                </a:solidFill>
              </a:rPr>
              <a:t>Baez</a:t>
            </a:r>
            <a:r>
              <a:rPr lang="pt-PT" sz="2200" i="1" dirty="0">
                <a:solidFill>
                  <a:srgbClr val="A69764"/>
                </a:solidFill>
              </a:rPr>
              <a:t> </a:t>
            </a:r>
            <a:r>
              <a:rPr lang="pt-PT" sz="2000" i="1" dirty="0">
                <a:solidFill>
                  <a:srgbClr val="A69764"/>
                </a:solidFill>
              </a:rPr>
              <a:t>					</a:t>
            </a:r>
          </a:p>
        </p:txBody>
      </p:sp>
      <p:pic>
        <p:nvPicPr>
          <p:cNvPr id="9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140221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57EA63-70FB-4A91-A314-F0C12F2F8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16" y="1073394"/>
            <a:ext cx="4270049" cy="27392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5F7794-379D-4457-9DB4-8FAA9599B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1" y="1062018"/>
            <a:ext cx="3631996" cy="514935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2D1628-A2CF-4B16-A3DB-47D3DC586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16" y="3884637"/>
            <a:ext cx="4270049" cy="23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78" y="7297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17277" y="-141425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>
              <a:solidFill>
                <a:srgbClr val="A69764"/>
              </a:solidFill>
            </a:endParaRPr>
          </a:p>
          <a:p>
            <a:r>
              <a:rPr lang="it-IT" sz="2400" i="1" dirty="0">
                <a:solidFill>
                  <a:srgbClr val="A69764"/>
                </a:solidFill>
              </a:rPr>
              <a:t>9 conference rooms, capacity up to 500 people</a:t>
            </a:r>
            <a:r>
              <a:rPr lang="pt-PT" sz="2400" i="1" dirty="0">
                <a:solidFill>
                  <a:srgbClr val="A69764"/>
                </a:solidFill>
              </a:rPr>
              <a:t>	</a:t>
            </a:r>
            <a:r>
              <a:rPr lang="pt-PT" sz="2000" i="1" dirty="0">
                <a:solidFill>
                  <a:srgbClr val="A69764"/>
                </a:solidFill>
              </a:rPr>
              <a:t>			</a:t>
            </a:r>
          </a:p>
        </p:txBody>
      </p:sp>
      <p:pic>
        <p:nvPicPr>
          <p:cNvPr id="8" name="Picture 1" descr="AtlanticRoomFront.tif">
            <a:extLst>
              <a:ext uri="{FF2B5EF4-FFF2-40B4-BE49-F238E27FC236}">
                <a16:creationId xmlns:a16="http://schemas.microsoft.com/office/drawing/2014/main" id="{A9CF3CCD-45C5-4252-9F0B-844E514612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51" y="870925"/>
            <a:ext cx="8298000" cy="55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015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5972869"/>
            <a:ext cx="8316000" cy="78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73" y="140221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05309" y="-102147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>
              <a:solidFill>
                <a:srgbClr val="A69764"/>
              </a:solidFill>
            </a:endParaRPr>
          </a:p>
          <a:p>
            <a:r>
              <a:rPr lang="it-IT" sz="2400" i="1" dirty="0">
                <a:solidFill>
                  <a:srgbClr val="A69764"/>
                </a:solidFill>
              </a:rPr>
              <a:t>Rooms full of elegance for special events</a:t>
            </a:r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9" name="Picture 5" descr="EuropaRoom.jpg">
            <a:extLst>
              <a:ext uri="{FF2B5EF4-FFF2-40B4-BE49-F238E27FC236}">
                <a16:creationId xmlns:a16="http://schemas.microsoft.com/office/drawing/2014/main" id="{56BF5D22-04A2-4457-964C-49818D6F7B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73072"/>
            <a:ext cx="8298000" cy="492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673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7" y="0"/>
            <a:ext cx="8192374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97" y="67292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97420" y="-126152"/>
            <a:ext cx="6400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>
              <a:solidFill>
                <a:srgbClr val="A69764"/>
              </a:solidFill>
            </a:endParaRPr>
          </a:p>
          <a:p>
            <a:r>
              <a:rPr lang="pt-PT" sz="2400" i="1" dirty="0">
                <a:solidFill>
                  <a:srgbClr val="A69764"/>
                </a:solidFill>
              </a:rPr>
              <a:t>Imperial </a:t>
            </a:r>
            <a:r>
              <a:rPr lang="pt-PT" sz="2400" i="1" dirty="0" err="1">
                <a:solidFill>
                  <a:srgbClr val="A69764"/>
                </a:solidFill>
              </a:rPr>
              <a:t>room</a:t>
            </a:r>
            <a:r>
              <a:rPr lang="pt-PT" sz="2400" i="1" dirty="0">
                <a:solidFill>
                  <a:srgbClr val="A69764"/>
                </a:solidFill>
              </a:rPr>
              <a:t> – Glamour and </a:t>
            </a:r>
            <a:r>
              <a:rPr lang="pt-PT" sz="2400" i="1" dirty="0" err="1">
                <a:solidFill>
                  <a:srgbClr val="A69764"/>
                </a:solidFill>
              </a:rPr>
              <a:t>charm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atmosphere</a:t>
            </a:r>
            <a:r>
              <a:rPr lang="pt-PT" sz="2400" i="1" dirty="0">
                <a:solidFill>
                  <a:srgbClr val="A69764"/>
                </a:solidFill>
              </a:rPr>
              <a:t> 	</a:t>
            </a:r>
            <a:r>
              <a:rPr lang="pt-PT" sz="2000" i="1" dirty="0">
                <a:solidFill>
                  <a:srgbClr val="A69764"/>
                </a:solidFill>
              </a:rPr>
              <a:t>			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097821C-C79D-483C-B98D-DA364A77B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0" y="996307"/>
            <a:ext cx="4041000" cy="52685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2A72BD2-8250-423A-9E1D-D4A8BA3EA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9" y="1008498"/>
            <a:ext cx="3736282" cy="52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3" y="0"/>
            <a:ext cx="8316000" cy="129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-17433" y="61108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>
              <a:solidFill>
                <a:srgbClr val="A69764"/>
              </a:solidFill>
            </a:endParaRPr>
          </a:p>
          <a:p>
            <a:r>
              <a:rPr lang="en-US" sz="2400" i="1" dirty="0">
                <a:solidFill>
                  <a:srgbClr val="A69764"/>
                </a:solidFill>
              </a:rPr>
              <a:t>“Wonderful to be here, in such a beautiful hotel.” </a:t>
            </a:r>
            <a:endParaRPr lang="en-US" sz="2400" dirty="0">
              <a:solidFill>
                <a:srgbClr val="A69764"/>
              </a:solidFill>
            </a:endParaRPr>
          </a:p>
          <a:p>
            <a:r>
              <a:rPr lang="pt-PT" sz="2400" i="1" dirty="0">
                <a:solidFill>
                  <a:srgbClr val="A69764"/>
                </a:solidFill>
              </a:rPr>
              <a:t>Chris de </a:t>
            </a:r>
            <a:r>
              <a:rPr lang="pt-PT" sz="2400" i="1" dirty="0" err="1">
                <a:solidFill>
                  <a:srgbClr val="A69764"/>
                </a:solidFill>
              </a:rPr>
              <a:t>Burgh</a:t>
            </a:r>
            <a:r>
              <a:rPr lang="pt-PT" sz="2400" i="1" dirty="0">
                <a:solidFill>
                  <a:srgbClr val="A69764"/>
                </a:solidFill>
              </a:rPr>
              <a:t> 	</a:t>
            </a:r>
            <a:r>
              <a:rPr lang="pt-PT" sz="2000" i="1" dirty="0">
                <a:solidFill>
                  <a:srgbClr val="A69764"/>
                </a:solidFill>
              </a:rPr>
              <a:t>			</a:t>
            </a:r>
          </a:p>
        </p:txBody>
      </p:sp>
      <p:pic>
        <p:nvPicPr>
          <p:cNvPr id="11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32" y="21222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BArra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5" y="6044877"/>
            <a:ext cx="8316000" cy="71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7321627-AB76-4BFF-9D94-EFEEF0A7B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7" y="1443470"/>
            <a:ext cx="4118707" cy="4465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3495C7-3125-45FF-B7B9-CFD7E64D3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" y="1443470"/>
            <a:ext cx="3826027" cy="446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10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07" y="106100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-18284" y="-41592"/>
            <a:ext cx="77048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/>
          </a:p>
          <a:p>
            <a:r>
              <a:rPr lang="fr-FR" sz="2000" i="1" dirty="0">
                <a:solidFill>
                  <a:srgbClr val="A69764"/>
                </a:solidFill>
              </a:rPr>
              <a:t>   </a:t>
            </a:r>
            <a:r>
              <a:rPr lang="fr-FR" sz="2400" i="1" dirty="0" err="1">
                <a:solidFill>
                  <a:srgbClr val="A69764"/>
                </a:solidFill>
              </a:rPr>
              <a:t>Portuguese</a:t>
            </a:r>
            <a:r>
              <a:rPr lang="fr-FR" sz="2400" i="1" dirty="0">
                <a:solidFill>
                  <a:srgbClr val="A69764"/>
                </a:solidFill>
              </a:rPr>
              <a:t> </a:t>
            </a:r>
            <a:r>
              <a:rPr lang="fr-FR" sz="2400" i="1" dirty="0" err="1">
                <a:solidFill>
                  <a:srgbClr val="A69764"/>
                </a:solidFill>
              </a:rPr>
              <a:t>gastronomy</a:t>
            </a:r>
            <a:r>
              <a:rPr lang="fr-FR" sz="2400" i="1" dirty="0">
                <a:solidFill>
                  <a:srgbClr val="A69764"/>
                </a:solidFill>
              </a:rPr>
              <a:t>…</a:t>
            </a:r>
          </a:p>
          <a:p>
            <a:r>
              <a:rPr lang="fr-FR" sz="2400" i="1" dirty="0">
                <a:solidFill>
                  <a:srgbClr val="A69764"/>
                </a:solidFill>
              </a:rPr>
              <a:t>   Fish, </a:t>
            </a:r>
            <a:r>
              <a:rPr lang="fr-FR" sz="2400" i="1" dirty="0" err="1">
                <a:solidFill>
                  <a:srgbClr val="A69764"/>
                </a:solidFill>
              </a:rPr>
              <a:t>wine</a:t>
            </a:r>
            <a:r>
              <a:rPr lang="fr-FR" sz="2400" i="1" dirty="0">
                <a:solidFill>
                  <a:srgbClr val="A69764"/>
                </a:solidFill>
              </a:rPr>
              <a:t> and </a:t>
            </a:r>
            <a:r>
              <a:rPr lang="fr-FR" sz="2400" i="1" dirty="0" err="1">
                <a:solidFill>
                  <a:srgbClr val="A69764"/>
                </a:solidFill>
              </a:rPr>
              <a:t>delicious</a:t>
            </a:r>
            <a:r>
              <a:rPr lang="fr-FR" sz="2400" i="1" dirty="0">
                <a:solidFill>
                  <a:srgbClr val="A69764"/>
                </a:solidFill>
              </a:rPr>
              <a:t> </a:t>
            </a:r>
            <a:r>
              <a:rPr lang="fr-FR" sz="2400" i="1" dirty="0" err="1">
                <a:solidFill>
                  <a:srgbClr val="A69764"/>
                </a:solidFill>
              </a:rPr>
              <a:t>pastries</a:t>
            </a:r>
            <a:r>
              <a:rPr lang="pt-PT" sz="2400" i="1" dirty="0">
                <a:solidFill>
                  <a:srgbClr val="A69764"/>
                </a:solidFill>
              </a:rPr>
              <a:t>	</a:t>
            </a:r>
            <a:r>
              <a:rPr lang="pt-PT" sz="2000" i="1" dirty="0">
                <a:solidFill>
                  <a:srgbClr val="A69764"/>
                </a:solidFill>
              </a:rPr>
              <a:t>		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36E748-C302-46AB-99F8-C850CE8F4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5" y="4004450"/>
            <a:ext cx="3816424" cy="22652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A3929E8-3FC2-45F9-9929-9694BCE42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1" y="1228560"/>
            <a:ext cx="3816424" cy="5041163"/>
          </a:xfrm>
          <a:prstGeom prst="rect">
            <a:avLst/>
          </a:prstGeom>
        </p:spPr>
      </p:pic>
      <p:pic>
        <p:nvPicPr>
          <p:cNvPr id="6" name="Imagem 5" descr="Uma imagem com prato, alimentação, mesa, interior&#10;&#10;Descrição gerada com confiança muito alta">
            <a:extLst>
              <a:ext uri="{FF2B5EF4-FFF2-40B4-BE49-F238E27FC236}">
                <a16:creationId xmlns:a16="http://schemas.microsoft.com/office/drawing/2014/main" id="{BA69AD54-2EE4-4B20-99C8-3329457BE9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7" y="1228560"/>
            <a:ext cx="3798779" cy="25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145269"/>
            <a:ext cx="8316000" cy="6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11" y="7297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9285" y="-100390"/>
            <a:ext cx="64807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200" dirty="0"/>
          </a:p>
          <a:p>
            <a:r>
              <a:rPr lang="en-US" sz="2000" i="1" dirty="0">
                <a:solidFill>
                  <a:srgbClr val="A69764"/>
                </a:solidFill>
              </a:rPr>
              <a:t>The Estoril bar, where Jan Fleming got inspired to write the first book of  007 “Casino Royal” </a:t>
            </a:r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E1E799-B188-46B9-8C1C-B3103F9B5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5" y="984886"/>
            <a:ext cx="7920880" cy="50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07" y="62465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94650" y="0"/>
            <a:ext cx="608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A69764"/>
                </a:solidFill>
              </a:rPr>
              <a:t>Bougainvillea Terrace with wonderful views to the pool and the casino Estoril gardens</a:t>
            </a:r>
            <a:endParaRPr lang="pt-PT" sz="2000" i="1" dirty="0">
              <a:solidFill>
                <a:srgbClr val="A69764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9B17A1-5283-4C47-86ED-4B3460559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2" y="1004317"/>
            <a:ext cx="7950665" cy="52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16000" cy="9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5540821"/>
            <a:ext cx="8316000" cy="130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6E6ABE1-D11D-41DE-B682-E0BD8E95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875"/>
            <a:ext cx="8299450" cy="4727443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2DEADE1-A5A8-4E7D-B25A-290F0BCE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9" y="5647101"/>
            <a:ext cx="1558753" cy="108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EE65AC4-9403-4DBF-9413-BF3390C3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28" y="5655767"/>
            <a:ext cx="1254028" cy="107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B8EE06-AFE5-42B7-94F6-9FEFB304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85" y="5674206"/>
            <a:ext cx="1254029" cy="107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logotermas.bmp">
            <a:extLst>
              <a:ext uri="{FF2B5EF4-FFF2-40B4-BE49-F238E27FC236}">
                <a16:creationId xmlns:a16="http://schemas.microsoft.com/office/drawing/2014/main" id="{A962F623-31AB-48B4-BB49-A7F0B63AF72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99471" y="5583661"/>
            <a:ext cx="1712749" cy="121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EAAEB4B0-C6C4-4F2D-BE44-0FE64C90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47" y="5728862"/>
            <a:ext cx="1699736" cy="97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6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01" y="93908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54883" y="-100390"/>
            <a:ext cx="65151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/>
          </a:p>
          <a:p>
            <a:r>
              <a:rPr lang="pt-PT" sz="2000" i="1" dirty="0" err="1">
                <a:solidFill>
                  <a:srgbClr val="A69764"/>
                </a:solidFill>
              </a:rPr>
              <a:t>Our</a:t>
            </a:r>
            <a:r>
              <a:rPr lang="pt-PT" sz="2000" i="1" dirty="0">
                <a:solidFill>
                  <a:srgbClr val="A69764"/>
                </a:solidFill>
              </a:rPr>
              <a:t> Grill </a:t>
            </a:r>
            <a:r>
              <a:rPr lang="pt-PT" sz="2000" i="1" dirty="0" err="1">
                <a:solidFill>
                  <a:srgbClr val="A69764"/>
                </a:solidFill>
              </a:rPr>
              <a:t>Four</a:t>
            </a:r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000" i="1" dirty="0" err="1">
                <a:solidFill>
                  <a:srgbClr val="A69764"/>
                </a:solidFill>
              </a:rPr>
              <a:t>Seasons</a:t>
            </a:r>
            <a:r>
              <a:rPr lang="pt-PT" sz="2000" i="1" dirty="0">
                <a:solidFill>
                  <a:srgbClr val="A69764"/>
                </a:solidFill>
              </a:rPr>
              <a:t> – A fine </a:t>
            </a:r>
            <a:r>
              <a:rPr lang="pt-PT" sz="2000" i="1" dirty="0" err="1">
                <a:solidFill>
                  <a:srgbClr val="A69764"/>
                </a:solidFill>
              </a:rPr>
              <a:t>dinning</a:t>
            </a:r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000" i="1" dirty="0" err="1">
                <a:solidFill>
                  <a:srgbClr val="A69764"/>
                </a:solidFill>
              </a:rPr>
              <a:t>restaurant</a:t>
            </a:r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000" i="1" dirty="0" err="1">
                <a:solidFill>
                  <a:srgbClr val="A69764"/>
                </a:solidFill>
              </a:rPr>
              <a:t>with</a:t>
            </a:r>
            <a:r>
              <a:rPr lang="pt-PT" sz="2000" i="1" dirty="0">
                <a:solidFill>
                  <a:srgbClr val="A69764"/>
                </a:solidFill>
              </a:rPr>
              <a:t> portuguese and international </a:t>
            </a:r>
            <a:r>
              <a:rPr lang="pt-PT" sz="2000" i="1" dirty="0" err="1">
                <a:solidFill>
                  <a:srgbClr val="A69764"/>
                </a:solidFill>
              </a:rPr>
              <a:t>cuisine</a:t>
            </a:r>
            <a:r>
              <a:rPr lang="pt-PT" sz="2000" i="1" dirty="0">
                <a:solidFill>
                  <a:srgbClr val="A69764"/>
                </a:solidFill>
              </a:rPr>
              <a:t>.			</a:t>
            </a:r>
          </a:p>
        </p:txBody>
      </p:sp>
      <p:pic>
        <p:nvPicPr>
          <p:cNvPr id="8" name="Imagem 7" descr="Uma imagem com interior, mesa, chão, teto&#10;&#10;Descrição gerada com confiança muito alta">
            <a:extLst>
              <a:ext uri="{FF2B5EF4-FFF2-40B4-BE49-F238E27FC236}">
                <a16:creationId xmlns:a16="http://schemas.microsoft.com/office/drawing/2014/main" id="{DDECF04C-4813-40EF-9486-845229A57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5" y="981036"/>
            <a:ext cx="8019002" cy="53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8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82" y="7297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9098" y="72974"/>
            <a:ext cx="77048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/>
          </a:p>
          <a:p>
            <a:r>
              <a:rPr lang="pt-PT" sz="2000" i="1" dirty="0" err="1">
                <a:solidFill>
                  <a:srgbClr val="A69764"/>
                </a:solidFill>
              </a:rPr>
              <a:t>Banyan</a:t>
            </a:r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000" i="1" dirty="0" err="1">
                <a:solidFill>
                  <a:srgbClr val="A69764"/>
                </a:solidFill>
              </a:rPr>
              <a:t>Tree</a:t>
            </a:r>
            <a:r>
              <a:rPr lang="pt-PT" sz="2000" i="1" dirty="0">
                <a:solidFill>
                  <a:srgbClr val="A69764"/>
                </a:solidFill>
              </a:rPr>
              <a:t> Spa – </a:t>
            </a:r>
            <a:r>
              <a:rPr lang="pt-PT" sz="2000" i="1" dirty="0" err="1">
                <a:solidFill>
                  <a:srgbClr val="A69764"/>
                </a:solidFill>
              </a:rPr>
              <a:t>Wellness</a:t>
            </a:r>
            <a:r>
              <a:rPr lang="pt-PT" sz="2000" i="1" dirty="0">
                <a:solidFill>
                  <a:srgbClr val="A69764"/>
                </a:solidFill>
              </a:rPr>
              <a:t>, </a:t>
            </a:r>
            <a:r>
              <a:rPr lang="pt-PT" sz="2000" i="1" dirty="0" err="1">
                <a:solidFill>
                  <a:srgbClr val="A69764"/>
                </a:solidFill>
              </a:rPr>
              <a:t>Harmony</a:t>
            </a:r>
            <a:r>
              <a:rPr lang="pt-PT" sz="2000" i="1" dirty="0">
                <a:solidFill>
                  <a:srgbClr val="A69764"/>
                </a:solidFill>
              </a:rPr>
              <a:t> and </a:t>
            </a:r>
            <a:r>
              <a:rPr lang="pt-PT" sz="2000" i="1" dirty="0" err="1">
                <a:solidFill>
                  <a:srgbClr val="A69764"/>
                </a:solidFill>
              </a:rPr>
              <a:t>tranquility</a:t>
            </a:r>
            <a:r>
              <a:rPr lang="pt-PT" sz="2000" i="1" dirty="0">
                <a:solidFill>
                  <a:srgbClr val="A69764"/>
                </a:solidFill>
              </a:rPr>
              <a:t>…		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B17DE7-2847-480F-94F9-F64BDA5CA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4" y="1057859"/>
            <a:ext cx="3812483" cy="25116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54E6DC5-3B95-4510-962A-534C04084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46" y="1084866"/>
            <a:ext cx="3923569" cy="24846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BED5A48-E3B7-4320-A2B8-FE21E3507C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4" y="3701372"/>
            <a:ext cx="3812483" cy="251168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60FDCE7-621D-4C8A-A3A7-92A016113C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35" y="3701371"/>
            <a:ext cx="3972616" cy="2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8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73" y="7297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-12528" y="43903"/>
            <a:ext cx="77048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/>
          </a:p>
          <a:p>
            <a:r>
              <a:rPr lang="pt-PT" sz="2000" dirty="0">
                <a:solidFill>
                  <a:srgbClr val="A69764"/>
                </a:solidFill>
              </a:rPr>
              <a:t>Estoril Golf – </a:t>
            </a:r>
            <a:r>
              <a:rPr lang="pt-PT" sz="2000" dirty="0" err="1">
                <a:solidFill>
                  <a:srgbClr val="A69764"/>
                </a:solidFill>
              </a:rPr>
              <a:t>One</a:t>
            </a:r>
            <a:r>
              <a:rPr lang="pt-PT" sz="2000" dirty="0">
                <a:solidFill>
                  <a:srgbClr val="A69764"/>
                </a:solidFill>
              </a:rPr>
              <a:t> of </a:t>
            </a:r>
            <a:r>
              <a:rPr lang="pt-PT" sz="2000" dirty="0" err="1">
                <a:solidFill>
                  <a:srgbClr val="A69764"/>
                </a:solidFill>
              </a:rPr>
              <a:t>the</a:t>
            </a:r>
            <a:r>
              <a:rPr lang="pt-PT" sz="2000" dirty="0">
                <a:solidFill>
                  <a:srgbClr val="A69764"/>
                </a:solidFill>
              </a:rPr>
              <a:t> </a:t>
            </a:r>
            <a:r>
              <a:rPr lang="pt-PT" sz="2000" dirty="0" err="1">
                <a:solidFill>
                  <a:srgbClr val="A69764"/>
                </a:solidFill>
              </a:rPr>
              <a:t>best</a:t>
            </a:r>
            <a:r>
              <a:rPr lang="pt-PT" sz="2000" dirty="0">
                <a:solidFill>
                  <a:srgbClr val="A69764"/>
                </a:solidFill>
              </a:rPr>
              <a:t> Golf </a:t>
            </a:r>
            <a:r>
              <a:rPr lang="pt-PT" sz="2000" dirty="0" err="1">
                <a:solidFill>
                  <a:srgbClr val="A69764"/>
                </a:solidFill>
              </a:rPr>
              <a:t>courses</a:t>
            </a:r>
            <a:r>
              <a:rPr lang="pt-PT" sz="2000" dirty="0">
                <a:solidFill>
                  <a:srgbClr val="A69764"/>
                </a:solidFill>
              </a:rPr>
              <a:t> of Portugal	</a:t>
            </a:r>
            <a:r>
              <a:rPr lang="pt-PT" sz="2000" i="1" dirty="0">
                <a:solidFill>
                  <a:srgbClr val="A69764"/>
                </a:solidFill>
              </a:rPr>
              <a:t>		</a:t>
            </a:r>
          </a:p>
        </p:txBody>
      </p:sp>
      <p:pic>
        <p:nvPicPr>
          <p:cNvPr id="3" name="Imagem 2" descr="Uma imagem com relva, exterior, árvore, céu&#10;&#10;Descrição gerada com confiança muito alta">
            <a:extLst>
              <a:ext uri="{FF2B5EF4-FFF2-40B4-BE49-F238E27FC236}">
                <a16:creationId xmlns:a16="http://schemas.microsoft.com/office/drawing/2014/main" id="{432EFA4E-5738-44ED-A5C8-3049DEDEF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8" y="985583"/>
            <a:ext cx="7488980" cy="3175239"/>
          </a:xfrm>
          <a:prstGeom prst="rect">
            <a:avLst/>
          </a:prstGeom>
        </p:spPr>
      </p:pic>
      <p:pic>
        <p:nvPicPr>
          <p:cNvPr id="8" name="Imagem 7" descr="Uma imagem com relva, árvore, exterior, céu&#10;&#10;Descrição gerada com confiança muito alta">
            <a:extLst>
              <a:ext uri="{FF2B5EF4-FFF2-40B4-BE49-F238E27FC236}">
                <a16:creationId xmlns:a16="http://schemas.microsoft.com/office/drawing/2014/main" id="{5C17B693-9E1E-48A9-9022-2F2863E615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87" y="4268112"/>
            <a:ext cx="3646075" cy="207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9" y="81716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89" y="3727214"/>
            <a:ext cx="3951451" cy="25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9098" y="72974"/>
            <a:ext cx="77048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800" dirty="0"/>
          </a:p>
          <a:p>
            <a:r>
              <a:rPr lang="pt-PT" sz="2000" i="1" dirty="0">
                <a:solidFill>
                  <a:srgbClr val="A69764"/>
                </a:solidFill>
              </a:rPr>
              <a:t>The Hotel Palácio </a:t>
            </a:r>
            <a:r>
              <a:rPr lang="pt-PT" sz="2000" i="1" dirty="0" err="1">
                <a:solidFill>
                  <a:srgbClr val="A69764"/>
                </a:solidFill>
              </a:rPr>
              <a:t>also</a:t>
            </a:r>
            <a:r>
              <a:rPr lang="pt-PT" sz="2000" i="1" dirty="0">
                <a:solidFill>
                  <a:srgbClr val="A69764"/>
                </a:solidFill>
              </a:rPr>
              <a:t> organizes </a:t>
            </a:r>
            <a:r>
              <a:rPr lang="pt-PT" sz="2000" i="1" dirty="0" err="1">
                <a:solidFill>
                  <a:srgbClr val="A69764"/>
                </a:solidFill>
              </a:rPr>
              <a:t>all</a:t>
            </a:r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000" i="1" dirty="0" err="1">
                <a:solidFill>
                  <a:srgbClr val="A69764"/>
                </a:solidFill>
              </a:rPr>
              <a:t>type</a:t>
            </a:r>
            <a:r>
              <a:rPr lang="pt-PT" sz="2000" i="1" dirty="0">
                <a:solidFill>
                  <a:srgbClr val="A69764"/>
                </a:solidFill>
              </a:rPr>
              <a:t> of </a:t>
            </a:r>
            <a:r>
              <a:rPr lang="pt-PT" sz="2000" i="1" dirty="0" err="1">
                <a:solidFill>
                  <a:srgbClr val="A69764"/>
                </a:solidFill>
              </a:rPr>
              <a:t>corporate</a:t>
            </a:r>
            <a:r>
              <a:rPr lang="pt-PT" sz="2000" i="1" dirty="0">
                <a:solidFill>
                  <a:srgbClr val="A69764"/>
                </a:solidFill>
              </a:rPr>
              <a:t> events.		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7AF6E6-06ED-4966-AC36-221584DD2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" y="943899"/>
            <a:ext cx="4053215" cy="2714825"/>
          </a:xfrm>
          <a:prstGeom prst="rect">
            <a:avLst/>
          </a:prstGeom>
        </p:spPr>
      </p:pic>
      <p:pic>
        <p:nvPicPr>
          <p:cNvPr id="8" name="Imagem 7" descr="Uma imagem com exterior, edifício, rua, céu&#10;&#10;Descrição gerada com confiança muito alta">
            <a:extLst>
              <a:ext uri="{FF2B5EF4-FFF2-40B4-BE49-F238E27FC236}">
                <a16:creationId xmlns:a16="http://schemas.microsoft.com/office/drawing/2014/main" id="{52755712-B641-4911-9FFB-AA53F3D8E7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89" y="952642"/>
            <a:ext cx="3951451" cy="2682030"/>
          </a:xfrm>
          <a:prstGeom prst="rect">
            <a:avLst/>
          </a:prstGeom>
        </p:spPr>
      </p:pic>
      <p:pic>
        <p:nvPicPr>
          <p:cNvPr id="12" name="Imagem 11" descr="Uma imagem com mesa, interior, chão, parede&#10;&#10;Descrição gerada com confiança muito alta">
            <a:extLst>
              <a:ext uri="{FF2B5EF4-FFF2-40B4-BE49-F238E27FC236}">
                <a16:creationId xmlns:a16="http://schemas.microsoft.com/office/drawing/2014/main" id="{DAEF4141-342B-48F9-A450-C9ED466AE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" y="3717081"/>
            <a:ext cx="4053215" cy="25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8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5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161582"/>
            <a:ext cx="8316000" cy="60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08" y="6952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189285" y="212229"/>
            <a:ext cx="5781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A69764"/>
                </a:solidFill>
              </a:rPr>
              <a:t>We create and design 007 corporate events.. </a:t>
            </a:r>
            <a:endParaRPr lang="pt-PT" sz="2400" dirty="0">
              <a:solidFill>
                <a:srgbClr val="A69764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D71EB7-5266-4D8B-97E2-23257D897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32" y="933654"/>
            <a:ext cx="3132345" cy="26356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A71A95-F8D8-4C0A-A20A-5278FA93D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62" y="3662757"/>
            <a:ext cx="2840201" cy="232050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D61D676-F7B8-4235-8A23-6B0A516BA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8" y="906747"/>
            <a:ext cx="1799388" cy="26625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93AE4B5-FE47-4074-A99B-20596A737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33" y="940449"/>
            <a:ext cx="2944629" cy="262884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3376EA8-FEF3-4E4F-B707-5392C97E95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8" y="3613991"/>
            <a:ext cx="1799388" cy="250289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456A8AA-A5ED-4C5A-B4DF-B0D338E7AA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17" y="3662757"/>
            <a:ext cx="3132345" cy="22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2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6" y="-291937"/>
            <a:ext cx="8316000" cy="126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5938514"/>
            <a:ext cx="8316000" cy="82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07" y="82475"/>
            <a:ext cx="1453761" cy="118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909366" y="0"/>
            <a:ext cx="504055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900" i="1" dirty="0">
              <a:solidFill>
                <a:srgbClr val="A69764"/>
              </a:solidFill>
            </a:endParaRPr>
          </a:p>
          <a:p>
            <a:r>
              <a:rPr lang="en-US" sz="2400" i="1" dirty="0">
                <a:solidFill>
                  <a:srgbClr val="A69764"/>
                </a:solidFill>
              </a:rPr>
              <a:t>And your clients will get a certificate…</a:t>
            </a:r>
            <a:endParaRPr lang="pt-PT" sz="2400" dirty="0">
              <a:solidFill>
                <a:srgbClr val="A69764"/>
              </a:solidFill>
            </a:endParaRPr>
          </a:p>
        </p:txBody>
      </p:sp>
      <p:pic>
        <p:nvPicPr>
          <p:cNvPr id="7" name="Marcador de Posição de Conteúdo 4">
            <a:extLst>
              <a:ext uri="{FF2B5EF4-FFF2-40B4-BE49-F238E27FC236}">
                <a16:creationId xmlns:a16="http://schemas.microsoft.com/office/drawing/2014/main" id="{79537E2B-C358-4B5B-9ABF-153AD3B42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3" y="1082307"/>
            <a:ext cx="7605944" cy="48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0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104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92" y="140221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876" y="940942"/>
            <a:ext cx="8182173" cy="255454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pt-PT" sz="2000" i="1" dirty="0">
                <a:solidFill>
                  <a:srgbClr val="A69764"/>
                </a:solidFill>
              </a:rPr>
              <a:t> </a:t>
            </a:r>
            <a:r>
              <a:rPr lang="pt-PT" sz="2400" i="1" dirty="0">
                <a:solidFill>
                  <a:srgbClr val="A69764"/>
                </a:solidFill>
              </a:rPr>
              <a:t>Unique </a:t>
            </a:r>
            <a:r>
              <a:rPr lang="pt-PT" sz="2400" i="1" dirty="0" err="1">
                <a:solidFill>
                  <a:srgbClr val="A69764"/>
                </a:solidFill>
              </a:rPr>
              <a:t>selling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points</a:t>
            </a:r>
            <a:r>
              <a:rPr lang="pt-PT" sz="2400" i="1" dirty="0">
                <a:solidFill>
                  <a:srgbClr val="A69764"/>
                </a:solidFill>
              </a:rPr>
              <a:t>:</a:t>
            </a:r>
            <a:endParaRPr lang="pt-PT" sz="2400" dirty="0">
              <a:solidFill>
                <a:srgbClr val="A69764"/>
              </a:solidFill>
            </a:endParaRPr>
          </a:p>
          <a:p>
            <a:endParaRPr lang="en-US" sz="1800" dirty="0">
              <a:solidFill>
                <a:srgbClr val="A69764"/>
              </a:solidFill>
            </a:endParaRPr>
          </a:p>
          <a:p>
            <a:r>
              <a:rPr lang="en-US" sz="1800" dirty="0">
                <a:solidFill>
                  <a:srgbClr val="A69764"/>
                </a:solidFill>
              </a:rPr>
              <a:t>•</a:t>
            </a:r>
            <a:r>
              <a:rPr lang="en-US" sz="1800" b="1" i="1" dirty="0">
                <a:solidFill>
                  <a:srgbClr val="A69764"/>
                </a:solidFill>
              </a:rPr>
              <a:t>Location:</a:t>
            </a:r>
          </a:p>
          <a:p>
            <a:pPr marL="285750" indent="-285750">
              <a:buFontTx/>
              <a:buChar char="-"/>
            </a:pPr>
            <a:r>
              <a:rPr lang="en-US" sz="1800" i="1" dirty="0">
                <a:solidFill>
                  <a:srgbClr val="A69764"/>
                </a:solidFill>
              </a:rPr>
              <a:t>In the center of Estoril, next to the casino and the beach.</a:t>
            </a:r>
          </a:p>
          <a:p>
            <a:pPr marL="285750" indent="-285750">
              <a:buFontTx/>
              <a:buChar char="-"/>
            </a:pPr>
            <a:r>
              <a:rPr lang="en-US" sz="1800" i="1" dirty="0">
                <a:solidFill>
                  <a:srgbClr val="A69764"/>
                </a:solidFill>
              </a:rPr>
              <a:t>A 20 minutes from Lisbon city center.</a:t>
            </a:r>
          </a:p>
          <a:p>
            <a:pPr marL="285750" indent="-285750">
              <a:buFontTx/>
              <a:buChar char="-"/>
            </a:pPr>
            <a:r>
              <a:rPr lang="en-US" sz="1800" i="1" dirty="0">
                <a:solidFill>
                  <a:srgbClr val="A69764"/>
                </a:solidFill>
              </a:rPr>
              <a:t>A 30 minutes from Lisbon airport</a:t>
            </a:r>
            <a:endParaRPr lang="en-US" sz="1800" dirty="0">
              <a:solidFill>
                <a:srgbClr val="A69764"/>
              </a:solidFill>
            </a:endParaRPr>
          </a:p>
          <a:p>
            <a:endParaRPr lang="en-US" sz="1800" dirty="0">
              <a:solidFill>
                <a:srgbClr val="A69764"/>
              </a:solidFill>
            </a:endParaRPr>
          </a:p>
          <a:p>
            <a:endParaRPr lang="en-US" sz="1800" dirty="0">
              <a:solidFill>
                <a:srgbClr val="A69764"/>
              </a:solidFill>
            </a:endParaRPr>
          </a:p>
          <a:p>
            <a:endParaRPr lang="en-US" sz="1800" dirty="0">
              <a:solidFill>
                <a:srgbClr val="A69764"/>
              </a:solidFill>
            </a:endParaRPr>
          </a:p>
          <a:p>
            <a:r>
              <a:rPr lang="en-US" sz="1800" dirty="0">
                <a:solidFill>
                  <a:srgbClr val="A69764"/>
                </a:solidFill>
              </a:rPr>
              <a:t>•</a:t>
            </a:r>
            <a:r>
              <a:rPr lang="en-US" sz="1800" b="1" i="1" dirty="0">
                <a:solidFill>
                  <a:srgbClr val="A69764"/>
                </a:solidFill>
              </a:rPr>
              <a:t>Tradition: </a:t>
            </a:r>
            <a:r>
              <a:rPr lang="en-US" sz="1800" i="1" dirty="0">
                <a:solidFill>
                  <a:srgbClr val="A69764"/>
                </a:solidFill>
              </a:rPr>
              <a:t>87 years of history and experience.</a:t>
            </a:r>
          </a:p>
          <a:p>
            <a:endParaRPr lang="en-US" sz="1800" dirty="0">
              <a:solidFill>
                <a:srgbClr val="A69764"/>
              </a:solidFill>
            </a:endParaRPr>
          </a:p>
          <a:p>
            <a:r>
              <a:rPr lang="en-US" sz="1800" dirty="0">
                <a:solidFill>
                  <a:srgbClr val="A69764"/>
                </a:solidFill>
              </a:rPr>
              <a:t>•</a:t>
            </a:r>
            <a:r>
              <a:rPr lang="en-US" sz="1800" b="1" dirty="0">
                <a:solidFill>
                  <a:srgbClr val="A69764"/>
                </a:solidFill>
              </a:rPr>
              <a:t>Hospitality</a:t>
            </a:r>
            <a:r>
              <a:rPr lang="en-US" sz="1800" i="1" dirty="0">
                <a:solidFill>
                  <a:srgbClr val="A69764"/>
                </a:solidFill>
              </a:rPr>
              <a:t>: Dedicated service and very well trained staff (50% of the staff have been working in the Palácio over 25 years)</a:t>
            </a:r>
          </a:p>
          <a:p>
            <a:endParaRPr lang="en-US" sz="1600" dirty="0">
              <a:solidFill>
                <a:srgbClr val="A69764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0" y="3390878"/>
            <a:ext cx="2105025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Uma imagem com chão, interior, pessoa, fato&#10;&#10;Descrição gerada com confiança muito alta">
            <a:extLst>
              <a:ext uri="{FF2B5EF4-FFF2-40B4-BE49-F238E27FC236}">
                <a16:creationId xmlns:a16="http://schemas.microsoft.com/office/drawing/2014/main" id="{CD719997-29A9-428B-99C1-669AE00CF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9" y="3390878"/>
            <a:ext cx="2193398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0"/>
            <a:ext cx="8316000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_2_O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08" y="69524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1820864" y="5612829"/>
            <a:ext cx="4993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A69764"/>
                </a:solidFill>
              </a:rPr>
              <a:t>“As always the best service and hospitality.”  </a:t>
            </a:r>
            <a:r>
              <a:rPr lang="pt-PT" sz="2400" i="1" dirty="0">
                <a:solidFill>
                  <a:srgbClr val="A69764"/>
                </a:solidFill>
              </a:rPr>
              <a:t>Prince Paul </a:t>
            </a:r>
            <a:r>
              <a:rPr lang="pt-PT" sz="2400" i="1" dirty="0" err="1">
                <a:solidFill>
                  <a:srgbClr val="A69764"/>
                </a:solidFill>
              </a:rPr>
              <a:t>of</a:t>
            </a:r>
            <a:r>
              <a:rPr lang="pt-PT" sz="2400" i="1" dirty="0">
                <a:solidFill>
                  <a:srgbClr val="A69764"/>
                </a:solidFill>
              </a:rPr>
              <a:t> Romania </a:t>
            </a:r>
            <a:endParaRPr lang="pt-PT" sz="2400" dirty="0">
              <a:solidFill>
                <a:srgbClr val="A69764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842BA6-9EE6-4E8F-B186-B8CAE7E1A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8" y="1065437"/>
            <a:ext cx="7982687" cy="45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1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" y="-409174"/>
            <a:ext cx="8316000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BArra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F071222-3D22-44D0-B6BE-7F3E39F430F2}"/>
              </a:ext>
            </a:extLst>
          </p:cNvPr>
          <p:cNvSpPr txBox="1"/>
          <p:nvPr/>
        </p:nvSpPr>
        <p:spPr>
          <a:xfrm flipH="1">
            <a:off x="1701453" y="5317435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400" dirty="0">
              <a:solidFill>
                <a:srgbClr val="A69764"/>
              </a:solidFill>
            </a:endParaRPr>
          </a:p>
          <a:p>
            <a:pPr algn="ctr"/>
            <a:r>
              <a:rPr lang="pt-PT" sz="2400" dirty="0">
                <a:solidFill>
                  <a:srgbClr val="A69764"/>
                </a:solidFill>
              </a:rPr>
              <a:t>HOPE TO SEE YOU IN PORTUGAL!</a:t>
            </a:r>
          </a:p>
          <a:p>
            <a:r>
              <a:rPr lang="pt-PT" sz="2400" dirty="0">
                <a:solidFill>
                  <a:srgbClr val="A69764"/>
                </a:solidFill>
              </a:rPr>
              <a:t>	    </a:t>
            </a:r>
          </a:p>
        </p:txBody>
      </p:sp>
      <p:pic>
        <p:nvPicPr>
          <p:cNvPr id="7" name="Imagem 6" descr="Uma imagem com pessoa, relva, pose, grupo&#10;&#10;Descrição gerada com confiança muito alta">
            <a:extLst>
              <a:ext uri="{FF2B5EF4-FFF2-40B4-BE49-F238E27FC236}">
                <a16:creationId xmlns:a16="http://schemas.microsoft.com/office/drawing/2014/main" id="{CE737AB2-CBF5-4A48-8DD4-24C2446A2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1" y="1004317"/>
            <a:ext cx="7452828" cy="4608512"/>
          </a:xfrm>
          <a:prstGeom prst="rect">
            <a:avLst/>
          </a:prstGeom>
        </p:spPr>
      </p:pic>
      <p:pic>
        <p:nvPicPr>
          <p:cNvPr id="6" name="Picture 11" descr="LOGO_2_OUROS">
            <a:extLst>
              <a:ext uri="{FF2B5EF4-FFF2-40B4-BE49-F238E27FC236}">
                <a16:creationId xmlns:a16="http://schemas.microsoft.com/office/drawing/2014/main" id="{D74C7C38-6636-4BD3-97B5-50268BBF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81" y="0"/>
            <a:ext cx="1584325" cy="14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40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rra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-1"/>
            <a:ext cx="8303611" cy="8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9" y="18285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60440" y="5612829"/>
            <a:ext cx="4365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solidFill>
                  <a:schemeClr val="bg1"/>
                </a:solidFill>
              </a:rPr>
              <a:t>Aeroporto-Hotel--- 29,8Km</a:t>
            </a:r>
          </a:p>
          <a:p>
            <a:r>
              <a:rPr lang="pt-PT" sz="2200" dirty="0">
                <a:solidFill>
                  <a:schemeClr val="bg1"/>
                </a:solidFill>
              </a:rPr>
              <a:t>Lisbon Centro-Hotel---24,1Km</a:t>
            </a:r>
          </a:p>
          <a:p>
            <a:r>
              <a:rPr lang="pt-PT" sz="2200" dirty="0">
                <a:solidFill>
                  <a:schemeClr val="bg1"/>
                </a:solidFill>
              </a:rPr>
              <a:t>Hotel-Sintra---14,8Km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6" y="1292349"/>
            <a:ext cx="806489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99450" cy="114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77317" y="434315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>
                <a:solidFill>
                  <a:srgbClr val="A69764"/>
                </a:solidFill>
              </a:rPr>
              <a:t>Estoril </a:t>
            </a:r>
            <a:r>
              <a:rPr lang="pt-PT" sz="2400" i="1" dirty="0" err="1">
                <a:solidFill>
                  <a:srgbClr val="A69764"/>
                </a:solidFill>
              </a:rPr>
              <a:t>coast</a:t>
            </a:r>
            <a:r>
              <a:rPr lang="pt-PT" sz="2400" i="1" dirty="0">
                <a:solidFill>
                  <a:srgbClr val="A69764"/>
                </a:solidFill>
              </a:rPr>
              <a:t> is </a:t>
            </a:r>
            <a:r>
              <a:rPr lang="pt-PT" sz="2400" i="1" dirty="0" err="1">
                <a:solidFill>
                  <a:srgbClr val="A69764"/>
                </a:solidFill>
              </a:rPr>
              <a:t>the</a:t>
            </a:r>
            <a:r>
              <a:rPr lang="pt-PT" sz="2400" i="1" dirty="0">
                <a:solidFill>
                  <a:srgbClr val="A69764"/>
                </a:solidFill>
              </a:rPr>
              <a:t> Portuguese Riviera</a:t>
            </a:r>
            <a:r>
              <a:rPr lang="pt-PT" sz="2000" i="1" dirty="0">
                <a:solidFill>
                  <a:srgbClr val="A69764"/>
                </a:solidFill>
              </a:rPr>
              <a:t>						</a:t>
            </a:r>
          </a:p>
        </p:txBody>
      </p:sp>
      <p:pic>
        <p:nvPicPr>
          <p:cNvPr id="11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48" y="235863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229844" y="5263694"/>
            <a:ext cx="30696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i="1" dirty="0" err="1">
                <a:solidFill>
                  <a:srgbClr val="A69764"/>
                </a:solidFill>
              </a:rPr>
              <a:t>Airport</a:t>
            </a:r>
            <a:r>
              <a:rPr lang="pt-PT" i="1" dirty="0">
                <a:solidFill>
                  <a:srgbClr val="A69764"/>
                </a:solidFill>
              </a:rPr>
              <a:t> – 30 km </a:t>
            </a:r>
            <a:endParaRPr lang="pt-PT" dirty="0">
              <a:solidFill>
                <a:srgbClr val="A69764"/>
              </a:solidFill>
            </a:endParaRPr>
          </a:p>
          <a:p>
            <a:r>
              <a:rPr lang="en-US" i="1" dirty="0">
                <a:solidFill>
                  <a:srgbClr val="A69764"/>
                </a:solidFill>
              </a:rPr>
              <a:t>Lisbon city </a:t>
            </a:r>
            <a:r>
              <a:rPr lang="en-US" i="1" dirty="0" err="1">
                <a:solidFill>
                  <a:srgbClr val="A69764"/>
                </a:solidFill>
              </a:rPr>
              <a:t>centre</a:t>
            </a:r>
            <a:r>
              <a:rPr lang="en-US" i="1" dirty="0">
                <a:solidFill>
                  <a:srgbClr val="A69764"/>
                </a:solidFill>
              </a:rPr>
              <a:t> – 24 km </a:t>
            </a:r>
            <a:endParaRPr lang="en-US" dirty="0">
              <a:solidFill>
                <a:srgbClr val="A69764"/>
              </a:solidFill>
            </a:endParaRPr>
          </a:p>
          <a:p>
            <a:r>
              <a:rPr lang="pt-PT" i="1" dirty="0">
                <a:solidFill>
                  <a:srgbClr val="A69764"/>
                </a:solidFill>
              </a:rPr>
              <a:t>Sintra – 15 Km </a:t>
            </a:r>
            <a:endParaRPr lang="pt-PT" dirty="0">
              <a:solidFill>
                <a:srgbClr val="A69764"/>
              </a:solidFill>
            </a:endParaRPr>
          </a:p>
        </p:txBody>
      </p:sp>
      <p:pic>
        <p:nvPicPr>
          <p:cNvPr id="13" name="Picture 10" descr="BArra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1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1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89802" y="359092"/>
            <a:ext cx="6039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 err="1">
                <a:solidFill>
                  <a:srgbClr val="A69764"/>
                </a:solidFill>
              </a:rPr>
              <a:t>One</a:t>
            </a:r>
            <a:r>
              <a:rPr lang="pt-PT" sz="2400" i="1" dirty="0">
                <a:solidFill>
                  <a:srgbClr val="A69764"/>
                </a:solidFill>
              </a:rPr>
              <a:t> of </a:t>
            </a:r>
            <a:r>
              <a:rPr lang="pt-PT" sz="2400" i="1" dirty="0" err="1">
                <a:solidFill>
                  <a:srgbClr val="A69764"/>
                </a:solidFill>
              </a:rPr>
              <a:t>the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most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noble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regions</a:t>
            </a:r>
            <a:r>
              <a:rPr lang="pt-PT" sz="2400" i="1" dirty="0">
                <a:solidFill>
                  <a:srgbClr val="A69764"/>
                </a:solidFill>
              </a:rPr>
              <a:t> of Portugal	</a:t>
            </a:r>
            <a:r>
              <a:rPr lang="pt-PT" sz="2000" i="1" dirty="0">
                <a:solidFill>
                  <a:srgbClr val="A69764"/>
                </a:solidFill>
              </a:rPr>
              <a:t>					</a:t>
            </a:r>
          </a:p>
        </p:txBody>
      </p:sp>
      <p:pic>
        <p:nvPicPr>
          <p:cNvPr id="9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27019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Arra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S-primavera\C\guarda\NOVA BASE DE DADOS - Doc. Partilhado\Multimedia\fotosregiao\Copy of estoril.jpg">
            <a:extLst>
              <a:ext uri="{FF2B5EF4-FFF2-40B4-BE49-F238E27FC236}">
                <a16:creationId xmlns:a16="http://schemas.microsoft.com/office/drawing/2014/main" id="{761046BA-9B44-4FBD-9CD0-7E26F0FE3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85" y="1207187"/>
            <a:ext cx="7992888" cy="4833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560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1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89802" y="252175"/>
            <a:ext cx="6039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Hotel Palácio Estoril </a:t>
            </a:r>
            <a:r>
              <a:rPr lang="pt-PT" sz="2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opened</a:t>
            </a:r>
            <a:r>
              <a:rPr lang="pt-PT" sz="2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1930…</a:t>
            </a:r>
          </a:p>
          <a:p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9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27019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Arra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188893"/>
            <a:ext cx="8316000" cy="61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S-primavera\C\guarda\NOVA BASE DE DADOS - Doc. Partilhado\Multimedia\fotosantigas\Palácio I.jpg">
            <a:extLst>
              <a:ext uri="{FF2B5EF4-FFF2-40B4-BE49-F238E27FC236}">
                <a16:creationId xmlns:a16="http://schemas.microsoft.com/office/drawing/2014/main" id="{3F951FD1-D7A0-484D-9FA0-801C1842F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4"/>
          <a:stretch/>
        </p:blipFill>
        <p:spPr bwMode="auto">
          <a:xfrm>
            <a:off x="261293" y="1388491"/>
            <a:ext cx="7851971" cy="46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9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5" y="1580381"/>
            <a:ext cx="402934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50" y="1580382"/>
            <a:ext cx="220211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60" y="4172668"/>
            <a:ext cx="2187402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99450" cy="14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97297" y="140221"/>
            <a:ext cx="623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A69764"/>
                </a:solidFill>
              </a:rPr>
              <a:t>Ian Fleming and </a:t>
            </a:r>
            <a:r>
              <a:rPr lang="en-US" sz="2400" i="1" dirty="0" err="1">
                <a:solidFill>
                  <a:srgbClr val="A69764"/>
                </a:solidFill>
              </a:rPr>
              <a:t>Dusko</a:t>
            </a:r>
            <a:r>
              <a:rPr lang="en-US" sz="2400" i="1" dirty="0">
                <a:solidFill>
                  <a:srgbClr val="A69764"/>
                </a:solidFill>
              </a:rPr>
              <a:t> </a:t>
            </a:r>
            <a:r>
              <a:rPr lang="en-US" sz="2400" i="1" dirty="0" err="1">
                <a:solidFill>
                  <a:srgbClr val="A69764"/>
                </a:solidFill>
              </a:rPr>
              <a:t>Povov</a:t>
            </a:r>
            <a:r>
              <a:rPr lang="en-US" sz="2400" i="1" dirty="0">
                <a:solidFill>
                  <a:srgbClr val="A69764"/>
                </a:solidFill>
              </a:rPr>
              <a:t>…</a:t>
            </a:r>
          </a:p>
          <a:p>
            <a:r>
              <a:rPr lang="en-US" sz="2400" i="1" dirty="0">
                <a:solidFill>
                  <a:srgbClr val="A69764"/>
                </a:solidFill>
              </a:rPr>
              <a:t>Two of the spies who stayed in the Palácio during the 2</a:t>
            </a:r>
            <a:r>
              <a:rPr lang="en-US" sz="2400" i="1" baseline="30000" dirty="0">
                <a:solidFill>
                  <a:srgbClr val="A69764"/>
                </a:solidFill>
              </a:rPr>
              <a:t>nd</a:t>
            </a:r>
            <a:r>
              <a:rPr lang="en-US" sz="2400" i="1" dirty="0">
                <a:solidFill>
                  <a:srgbClr val="A69764"/>
                </a:solidFill>
              </a:rPr>
              <a:t> world war.</a:t>
            </a:r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9" name="Picture 11" descr="LOGO_2_OUR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27019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76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973" y="270760"/>
            <a:ext cx="7469505" cy="854346"/>
          </a:xfrm>
        </p:spPr>
        <p:txBody>
          <a:bodyPr/>
          <a:lstStyle/>
          <a:p>
            <a:endParaRPr lang="pt-PT"/>
          </a:p>
        </p:txBody>
      </p:sp>
      <p:sp>
        <p:nvSpPr>
          <p:cNvPr id="4" name="CaixaDeTexto 3"/>
          <p:cNvSpPr txBox="1"/>
          <p:nvPr/>
        </p:nvSpPr>
        <p:spPr>
          <a:xfrm>
            <a:off x="297297" y="140221"/>
            <a:ext cx="77048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>
              <a:solidFill>
                <a:srgbClr val="A69764"/>
              </a:solidFill>
            </a:endParaRPr>
          </a:p>
          <a:p>
            <a:r>
              <a:rPr lang="en-US" sz="1800" i="1" dirty="0">
                <a:solidFill>
                  <a:srgbClr val="A69764"/>
                </a:solidFill>
              </a:rPr>
              <a:t>“ Everything seems up to the Palácio ‘s </a:t>
            </a:r>
            <a:r>
              <a:rPr lang="en-US" sz="1800" i="1" dirty="0" err="1">
                <a:solidFill>
                  <a:srgbClr val="A69764"/>
                </a:solidFill>
              </a:rPr>
              <a:t>usual,high</a:t>
            </a:r>
            <a:r>
              <a:rPr lang="en-US" sz="1800" i="1" dirty="0">
                <a:solidFill>
                  <a:srgbClr val="A69764"/>
                </a:solidFill>
              </a:rPr>
              <a:t> standards” </a:t>
            </a:r>
            <a:endParaRPr lang="en-US" sz="1800" dirty="0">
              <a:solidFill>
                <a:srgbClr val="A69764"/>
              </a:solidFill>
            </a:endParaRPr>
          </a:p>
          <a:p>
            <a:r>
              <a:rPr lang="en-US" sz="1800" i="1" dirty="0">
                <a:solidFill>
                  <a:srgbClr val="A69764"/>
                </a:solidFill>
              </a:rPr>
              <a:t>George </a:t>
            </a:r>
            <a:r>
              <a:rPr lang="en-US" sz="1800" i="1" dirty="0" err="1">
                <a:solidFill>
                  <a:srgbClr val="A69764"/>
                </a:solidFill>
              </a:rPr>
              <a:t>Lazenby</a:t>
            </a:r>
            <a:r>
              <a:rPr lang="en-US" sz="1800" i="1" dirty="0">
                <a:solidFill>
                  <a:srgbClr val="A69764"/>
                </a:solidFill>
              </a:rPr>
              <a:t> – James Bond 1968 </a:t>
            </a:r>
            <a:r>
              <a:rPr lang="pt-PT" sz="2000" i="1" dirty="0">
                <a:solidFill>
                  <a:srgbClr val="A69764"/>
                </a:solidFill>
              </a:rPr>
              <a:t>					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80038" y="-6083"/>
            <a:ext cx="61312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400" dirty="0">
              <a:solidFill>
                <a:srgbClr val="A69764"/>
              </a:solidFill>
            </a:endParaRPr>
          </a:p>
          <a:p>
            <a:r>
              <a:rPr lang="en-GB" sz="2400" i="1" dirty="0">
                <a:solidFill>
                  <a:srgbClr val="A69764"/>
                </a:solidFill>
              </a:rPr>
              <a:t>The Palacio was chosen to be part of the film “</a:t>
            </a:r>
            <a:r>
              <a:rPr lang="en-GB" sz="2400" i="1" u="sng" dirty="0">
                <a:solidFill>
                  <a:srgbClr val="A69764"/>
                </a:solidFill>
              </a:rPr>
              <a:t>On Her Majesty’s Secret Services</a:t>
            </a:r>
            <a:r>
              <a:rPr lang="en-GB" sz="2400" i="1" dirty="0">
                <a:solidFill>
                  <a:srgbClr val="A69764"/>
                </a:solidFill>
              </a:rPr>
              <a:t>, in 1968</a:t>
            </a:r>
            <a:r>
              <a:rPr lang="pt-PT" sz="2000" i="1" dirty="0">
                <a:solidFill>
                  <a:srgbClr val="A69764"/>
                </a:solidFill>
              </a:rPr>
              <a:t>					</a:t>
            </a:r>
          </a:p>
        </p:txBody>
      </p:sp>
      <p:pic>
        <p:nvPicPr>
          <p:cNvPr id="7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27019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8" y="1348797"/>
            <a:ext cx="3301340" cy="482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96" y="1309039"/>
            <a:ext cx="3907674" cy="252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96" y="3994221"/>
            <a:ext cx="3907674" cy="223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52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2" y="1292349"/>
            <a:ext cx="362087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42" y="1292349"/>
            <a:ext cx="375995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9" y="4100661"/>
            <a:ext cx="3600400" cy="236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43" y="4100661"/>
            <a:ext cx="3759958" cy="23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1083" y="194881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>
                <a:solidFill>
                  <a:srgbClr val="A69764"/>
                </a:solidFill>
              </a:rPr>
              <a:t>Estoril is </a:t>
            </a:r>
            <a:r>
              <a:rPr lang="pt-PT" sz="2400" i="1" dirty="0" err="1">
                <a:solidFill>
                  <a:srgbClr val="A69764"/>
                </a:solidFill>
              </a:rPr>
              <a:t>the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main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destination</a:t>
            </a:r>
            <a:r>
              <a:rPr lang="pt-PT" sz="2400" i="1" dirty="0">
                <a:solidFill>
                  <a:srgbClr val="A69764"/>
                </a:solidFill>
              </a:rPr>
              <a:t> of </a:t>
            </a:r>
            <a:r>
              <a:rPr lang="pt-PT" sz="2400" i="1" dirty="0" err="1">
                <a:solidFill>
                  <a:srgbClr val="A69764"/>
                </a:solidFill>
              </a:rPr>
              <a:t>the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European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  <a:r>
              <a:rPr lang="pt-PT" sz="2400" i="1" dirty="0" err="1">
                <a:solidFill>
                  <a:srgbClr val="A69764"/>
                </a:solidFill>
              </a:rPr>
              <a:t>Aristocracy</a:t>
            </a:r>
            <a:r>
              <a:rPr lang="pt-PT" sz="2400" i="1" dirty="0">
                <a:solidFill>
                  <a:srgbClr val="A69764"/>
                </a:solidFill>
              </a:rPr>
              <a:t> </a:t>
            </a:r>
          </a:p>
        </p:txBody>
      </p:sp>
      <p:pic>
        <p:nvPicPr>
          <p:cNvPr id="10" name="Picture 11" descr="LOGO_2_OUR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97" y="165252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0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299450" cy="111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89802" y="359092"/>
            <a:ext cx="603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Also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Polish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important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personalities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choose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 Palácio as </a:t>
            </a:r>
            <a:r>
              <a:rPr lang="pt-PT" sz="2400" i="1" dirty="0" err="1">
                <a:solidFill>
                  <a:schemeClr val="bg2">
                    <a:lumMod val="50000"/>
                  </a:schemeClr>
                </a:solidFill>
              </a:rPr>
              <a:t>home</a:t>
            </a: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…</a:t>
            </a:r>
            <a:r>
              <a:rPr lang="pt-PT" sz="2000" i="1" dirty="0">
                <a:solidFill>
                  <a:srgbClr val="A69764"/>
                </a:solidFill>
              </a:rPr>
              <a:t>				</a:t>
            </a:r>
          </a:p>
        </p:txBody>
      </p:sp>
      <p:pic>
        <p:nvPicPr>
          <p:cNvPr id="9" name="Picture 11" descr="LOGO_2_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40" y="270199"/>
            <a:ext cx="1584325" cy="12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Arra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6402467"/>
            <a:ext cx="8316000" cy="36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arcador de Posição de Conteúdo 4">
            <a:extLst>
              <a:ext uri="{FF2B5EF4-FFF2-40B4-BE49-F238E27FC236}">
                <a16:creationId xmlns:a16="http://schemas.microsoft.com/office/drawing/2014/main" id="{476587BD-853E-41FE-87D3-696A0D47F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5" y="1266625"/>
            <a:ext cx="7927080" cy="4994276"/>
          </a:xfrm>
        </p:spPr>
      </p:pic>
    </p:spTree>
    <p:extLst>
      <p:ext uri="{BB962C8B-B14F-4D97-AF65-F5344CB8AC3E}">
        <p14:creationId xmlns:p14="http://schemas.microsoft.com/office/powerpoint/2010/main" val="2372397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1180</TotalTime>
  <Words>403</Words>
  <Application>Microsoft Office PowerPoint</Application>
  <PresentationFormat>Personalizados</PresentationFormat>
  <Paragraphs>71</Paragraphs>
  <Slides>28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1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Hotel Palacio</dc:creator>
  <cp:lastModifiedBy>André Sá</cp:lastModifiedBy>
  <cp:revision>148</cp:revision>
  <dcterms:created xsi:type="dcterms:W3CDTF">2011-11-29T16:44:29Z</dcterms:created>
  <dcterms:modified xsi:type="dcterms:W3CDTF">2018-01-15T17:03:23Z</dcterms:modified>
</cp:coreProperties>
</file>